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1"/>
  </p:notesMasterIdLst>
  <p:handoutMasterIdLst>
    <p:handoutMasterId r:id="rId72"/>
  </p:handoutMasterIdLst>
  <p:sldIdLst>
    <p:sldId id="256" r:id="rId2"/>
    <p:sldId id="257" r:id="rId3"/>
    <p:sldId id="334" r:id="rId4"/>
    <p:sldId id="335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1" r:id="rId35"/>
    <p:sldId id="302" r:id="rId36"/>
    <p:sldId id="303" r:id="rId37"/>
    <p:sldId id="304" r:id="rId38"/>
    <p:sldId id="305" r:id="rId39"/>
    <p:sldId id="306" r:id="rId40"/>
    <p:sldId id="314" r:id="rId41"/>
    <p:sldId id="308" r:id="rId42"/>
    <p:sldId id="315" r:id="rId43"/>
    <p:sldId id="316" r:id="rId44"/>
    <p:sldId id="317" r:id="rId45"/>
    <p:sldId id="318" r:id="rId46"/>
    <p:sldId id="319" r:id="rId47"/>
    <p:sldId id="320" r:id="rId48"/>
    <p:sldId id="323" r:id="rId49"/>
    <p:sldId id="324" r:id="rId50"/>
    <p:sldId id="325" r:id="rId51"/>
    <p:sldId id="326" r:id="rId52"/>
    <p:sldId id="327" r:id="rId53"/>
    <p:sldId id="329" r:id="rId54"/>
    <p:sldId id="331" r:id="rId55"/>
    <p:sldId id="332" r:id="rId56"/>
    <p:sldId id="309" r:id="rId57"/>
    <p:sldId id="307" r:id="rId58"/>
    <p:sldId id="310" r:id="rId59"/>
    <p:sldId id="313" r:id="rId60"/>
    <p:sldId id="312" r:id="rId61"/>
    <p:sldId id="311" r:id="rId62"/>
    <p:sldId id="322" r:id="rId63"/>
    <p:sldId id="328" r:id="rId64"/>
    <p:sldId id="333" r:id="rId65"/>
    <p:sldId id="266" r:id="rId66"/>
    <p:sldId id="267" r:id="rId67"/>
    <p:sldId id="265" r:id="rId68"/>
    <p:sldId id="268" r:id="rId69"/>
    <p:sldId id="263" r:id="rId70"/>
  </p:sldIdLst>
  <p:sldSz cx="9906000" cy="6858000" type="A4"/>
  <p:notesSz cx="10234613" cy="7099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A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22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4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435786" cy="355358"/>
          </a:xfrm>
          <a:prstGeom prst="rect">
            <a:avLst/>
          </a:prstGeom>
        </p:spPr>
        <p:txBody>
          <a:bodyPr vert="horz" lIns="93717" tIns="46858" rIns="93717" bIns="4685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796470" y="1"/>
            <a:ext cx="4435786" cy="355358"/>
          </a:xfrm>
          <a:prstGeom prst="rect">
            <a:avLst/>
          </a:prstGeom>
        </p:spPr>
        <p:txBody>
          <a:bodyPr vert="horz" lIns="93717" tIns="46858" rIns="93717" bIns="46858" rtlCol="0"/>
          <a:lstStyle>
            <a:lvl1pPr algn="r">
              <a:defRPr sz="1200"/>
            </a:lvl1pPr>
          </a:lstStyle>
          <a:p>
            <a:fld id="{99884FE5-E710-4474-AF12-B788BE67D8CF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743942"/>
            <a:ext cx="4435786" cy="355358"/>
          </a:xfrm>
          <a:prstGeom prst="rect">
            <a:avLst/>
          </a:prstGeom>
        </p:spPr>
        <p:txBody>
          <a:bodyPr vert="horz" lIns="93717" tIns="46858" rIns="93717" bIns="4685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796470" y="6743942"/>
            <a:ext cx="4435786" cy="355358"/>
          </a:xfrm>
          <a:prstGeom prst="rect">
            <a:avLst/>
          </a:prstGeom>
        </p:spPr>
        <p:txBody>
          <a:bodyPr vert="horz" lIns="93717" tIns="46858" rIns="93717" bIns="46858" rtlCol="0" anchor="b"/>
          <a:lstStyle>
            <a:lvl1pPr algn="r">
              <a:defRPr sz="1200"/>
            </a:lvl1pPr>
          </a:lstStyle>
          <a:p>
            <a:fld id="{43848A96-4418-4818-8A8E-8CAEC2C5F1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6917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435786" cy="355358"/>
          </a:xfrm>
          <a:prstGeom prst="rect">
            <a:avLst/>
          </a:prstGeom>
        </p:spPr>
        <p:txBody>
          <a:bodyPr vert="horz" lIns="93717" tIns="46858" rIns="93717" bIns="4685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796470" y="1"/>
            <a:ext cx="4435786" cy="355358"/>
          </a:xfrm>
          <a:prstGeom prst="rect">
            <a:avLst/>
          </a:prstGeom>
        </p:spPr>
        <p:txBody>
          <a:bodyPr vert="horz" lIns="93717" tIns="46858" rIns="93717" bIns="46858" rtlCol="0"/>
          <a:lstStyle>
            <a:lvl1pPr algn="r">
              <a:defRPr sz="1200"/>
            </a:lvl1pPr>
          </a:lstStyle>
          <a:p>
            <a:fld id="{5A242D3F-33D4-4196-8C88-497507261D60}" type="datetimeFigureOut">
              <a:rPr lang="ru-RU" smtClean="0"/>
              <a:t>22.12.2019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86138" y="885825"/>
            <a:ext cx="3462337" cy="239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17" tIns="46858" rIns="93717" bIns="4685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23462" y="3416391"/>
            <a:ext cx="8187690" cy="2795638"/>
          </a:xfrm>
          <a:prstGeom prst="rect">
            <a:avLst/>
          </a:prstGeom>
        </p:spPr>
        <p:txBody>
          <a:bodyPr vert="horz" lIns="93717" tIns="46858" rIns="93717" bIns="4685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743942"/>
            <a:ext cx="4435786" cy="355358"/>
          </a:xfrm>
          <a:prstGeom prst="rect">
            <a:avLst/>
          </a:prstGeom>
        </p:spPr>
        <p:txBody>
          <a:bodyPr vert="horz" lIns="93717" tIns="46858" rIns="93717" bIns="4685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796470" y="6743942"/>
            <a:ext cx="4435786" cy="355358"/>
          </a:xfrm>
          <a:prstGeom prst="rect">
            <a:avLst/>
          </a:prstGeom>
        </p:spPr>
        <p:txBody>
          <a:bodyPr vert="horz" lIns="93717" tIns="46858" rIns="93717" bIns="46858" rtlCol="0" anchor="b"/>
          <a:lstStyle>
            <a:lvl1pPr algn="r">
              <a:defRPr sz="1200"/>
            </a:lvl1pPr>
          </a:lstStyle>
          <a:p>
            <a:fld id="{E292B9DE-0C72-436D-AA85-0F8AB2788C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43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2B9DE-0C72-436D-AA85-0F8AB2788C5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215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2B9DE-0C72-436D-AA85-0F8AB2788C51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414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2B9DE-0C72-436D-AA85-0F8AB2788C51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742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55A7-2219-4A48-A0A2-D05A465B7A1F}" type="datetimeFigureOut">
              <a:rPr lang="ru-RU" smtClean="0"/>
              <a:t>22.12.2019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3FB9-5A9B-48F4-A789-B166DB6AD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94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55A7-2219-4A48-A0A2-D05A465B7A1F}" type="datetimeFigureOut">
              <a:rPr lang="ru-RU" smtClean="0"/>
              <a:t>22.12.2019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3FB9-5A9B-48F4-A789-B166DB6AD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92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55A7-2219-4A48-A0A2-D05A465B7A1F}" type="datetimeFigureOut">
              <a:rPr lang="ru-RU" smtClean="0"/>
              <a:t>22.12.2019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3FB9-5A9B-48F4-A789-B166DB6AD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53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55A7-2219-4A48-A0A2-D05A465B7A1F}" type="datetimeFigureOut">
              <a:rPr lang="ru-RU" smtClean="0"/>
              <a:t>22.12.2019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3FB9-5A9B-48F4-A789-B166DB6AD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24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55A7-2219-4A48-A0A2-D05A465B7A1F}" type="datetimeFigureOut">
              <a:rPr lang="ru-RU" smtClean="0"/>
              <a:t>22.12.2019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3FB9-5A9B-48F4-A789-B166DB6AD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1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55A7-2219-4A48-A0A2-D05A465B7A1F}" type="datetimeFigureOut">
              <a:rPr lang="ru-RU" smtClean="0"/>
              <a:t>22.12.2019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3FB9-5A9B-48F4-A789-B166DB6AD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56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55A7-2219-4A48-A0A2-D05A465B7A1F}" type="datetimeFigureOut">
              <a:rPr lang="ru-RU" smtClean="0"/>
              <a:t>22.12.2019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3FB9-5A9B-48F4-A789-B166DB6AD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17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55A7-2219-4A48-A0A2-D05A465B7A1F}" type="datetimeFigureOut">
              <a:rPr lang="ru-RU" smtClean="0"/>
              <a:t>22.12.2019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3FB9-5A9B-48F4-A789-B166DB6AD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87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55A7-2219-4A48-A0A2-D05A465B7A1F}" type="datetimeFigureOut">
              <a:rPr lang="ru-RU" smtClean="0"/>
              <a:t>22.12.2019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3FB9-5A9B-48F4-A789-B166DB6AD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80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55A7-2219-4A48-A0A2-D05A465B7A1F}" type="datetimeFigureOut">
              <a:rPr lang="ru-RU" smtClean="0"/>
              <a:t>22.12.2019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3FB9-5A9B-48F4-A789-B166DB6AD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19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55A7-2219-4A48-A0A2-D05A465B7A1F}" type="datetimeFigureOut">
              <a:rPr lang="ru-RU" smtClean="0"/>
              <a:t>22.12.2019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3FB9-5A9B-48F4-A789-B166DB6AD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03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255A7-2219-4A48-A0A2-D05A465B7A1F}" type="datetimeFigureOut">
              <a:rPr lang="ru-RU" smtClean="0"/>
              <a:t>22.12.2019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A3FB9-5A9B-48F4-A789-B166DB6AD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39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18" Type="http://schemas.openxmlformats.org/officeDocument/2006/relationships/image" Target="../media/image1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" Type="http://schemas.openxmlformats.org/officeDocument/2006/relationships/image" Target="../media/image3.png"/><Relationship Id="rId16" Type="http://schemas.openxmlformats.org/officeDocument/2006/relationships/image" Target="../media/image17.jpeg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19" Type="http://schemas.openxmlformats.org/officeDocument/2006/relationships/image" Target="../media/image20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92.jpeg"/><Relationship Id="rId4" Type="http://schemas.openxmlformats.org/officeDocument/2006/relationships/image" Target="../media/image9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2" y="-69667"/>
            <a:ext cx="9903737" cy="320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кругленный прямоугольник 22"/>
          <p:cNvSpPr/>
          <p:nvPr/>
        </p:nvSpPr>
        <p:spPr>
          <a:xfrm>
            <a:off x="1043015" y="2197859"/>
            <a:ext cx="7909396" cy="8370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48748" y="237868"/>
            <a:ext cx="91783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): </a:t>
            </a:r>
          </a:p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партнерство </a:t>
            </a:r>
            <a:r>
              <a:rPr lang="ru-RU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государства и общества </a:t>
            </a:r>
            <a:endParaRPr lang="ru-RU" sz="2000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</a:t>
            </a:r>
            <a:r>
              <a:rPr lang="ru-RU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поддержке молодежных и добровольческих инициатив </a:t>
            </a:r>
            <a:endParaRPr lang="ru-RU" sz="2000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</a:t>
            </a:r>
            <a:r>
              <a:rPr lang="ru-RU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сфере повышения туристской 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привлекательности территорий, полезности туризма и путешествий, развития традиций гостеприимства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3015" y="2267994"/>
            <a:ext cx="78290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Цель: Интеграция волонтерских сообществ страны и мира в реализацию проектов в сфере туристской привлекательности территорий и гостеприимств</a:t>
            </a:r>
            <a:r>
              <a:rPr lang="ru-RU" sz="1400" dirty="0">
                <a:solidFill>
                  <a:srgbClr val="0070C0"/>
                </a:solidFill>
                <a:latin typeface="Trebuchet MS" panose="020B0603020202020204" pitchFamily="34" charset="0"/>
              </a:rPr>
              <a:t>а</a:t>
            </a:r>
            <a:r>
              <a:rPr lang="ru-RU" sz="14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, развитие волонтерских программ, направленных на повышение полезности туризма и путешествий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1414" y="3400238"/>
            <a:ext cx="2984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rebuchet MS" panose="020B0603020202020204" pitchFamily="34" charset="0"/>
              </a:rPr>
              <a:t>Национальные проекты:</a:t>
            </a:r>
            <a:endParaRPr lang="ru-RU" sz="800" b="1" dirty="0">
              <a:latin typeface="Trebuchet MS" panose="020B0603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1892" y="3791809"/>
            <a:ext cx="27256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rebuchet MS" panose="020B0603020202020204" pitchFamily="34" charset="0"/>
              </a:rPr>
              <a:t>«Образование»</a:t>
            </a:r>
          </a:p>
          <a:p>
            <a:r>
              <a:rPr lang="ru-RU" sz="1100" dirty="0" smtClean="0">
                <a:latin typeface="Trebuchet MS" panose="020B0603020202020204" pitchFamily="34" charset="0"/>
              </a:rPr>
              <a:t>«Жилье </a:t>
            </a:r>
            <a:r>
              <a:rPr lang="ru-RU" sz="1100" dirty="0">
                <a:latin typeface="Trebuchet MS" panose="020B0603020202020204" pitchFamily="34" charset="0"/>
              </a:rPr>
              <a:t>и городская </a:t>
            </a:r>
            <a:r>
              <a:rPr lang="ru-RU" sz="1100" dirty="0" smtClean="0">
                <a:latin typeface="Trebuchet MS" panose="020B0603020202020204" pitchFamily="34" charset="0"/>
              </a:rPr>
              <a:t>среда»</a:t>
            </a:r>
          </a:p>
          <a:p>
            <a:r>
              <a:rPr lang="ru-RU" sz="1100" dirty="0" smtClean="0">
                <a:latin typeface="Trebuchet MS" panose="020B0603020202020204" pitchFamily="34" charset="0"/>
              </a:rPr>
              <a:t>«Экология»</a:t>
            </a:r>
          </a:p>
          <a:p>
            <a:r>
              <a:rPr lang="ru-RU" sz="1100" dirty="0" smtClean="0">
                <a:latin typeface="Trebuchet MS" panose="020B0603020202020204" pitchFamily="34" charset="0"/>
              </a:rPr>
              <a:t>«Культура»</a:t>
            </a:r>
          </a:p>
          <a:p>
            <a:r>
              <a:rPr lang="ru-RU" sz="1100" dirty="0" smtClean="0">
                <a:latin typeface="Trebuchet MS" panose="020B0603020202020204" pitchFamily="34" charset="0"/>
              </a:rPr>
              <a:t>«Цифровая экономика»</a:t>
            </a:r>
          </a:p>
          <a:p>
            <a:r>
              <a:rPr lang="ru-RU" sz="1100" dirty="0" smtClean="0">
                <a:latin typeface="Trebuchet MS" panose="020B0603020202020204" pitchFamily="34" charset="0"/>
              </a:rPr>
              <a:t>«Здравоохранение»</a:t>
            </a:r>
            <a:endParaRPr lang="ru-RU" sz="1100" dirty="0">
              <a:latin typeface="Trebuchet MS" panose="020B0603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81812" y="3434740"/>
            <a:ext cx="2984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rebuchet MS" panose="020B0603020202020204" pitchFamily="34" charset="0"/>
              </a:rPr>
              <a:t>Нормативно правовая база:</a:t>
            </a:r>
            <a:endParaRPr lang="ru-RU" sz="800" b="1" dirty="0">
              <a:latin typeface="Trebuchet MS" panose="020B0603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24199" y="3850031"/>
            <a:ext cx="272561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rebuchet MS" panose="020B0603020202020204" pitchFamily="34" charset="0"/>
              </a:rPr>
              <a:t>Указ Президента Российской Федерации «О национальных целях и стратегических задачах развития Российской Федерации на период до 2024 года» от 7 мая 2018 года №204</a:t>
            </a:r>
            <a:endParaRPr lang="ru-RU" sz="1100" dirty="0">
              <a:latin typeface="Trebuchet MS" panose="020B0603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4199" y="4903497"/>
            <a:ext cx="285530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rebuchet MS" panose="020B0603020202020204" pitchFamily="34" charset="0"/>
              </a:rPr>
              <a:t>Указ Президента </a:t>
            </a:r>
            <a:r>
              <a:rPr lang="ru-RU" sz="1100" dirty="0">
                <a:latin typeface="Trebuchet MS" panose="020B0603020202020204" pitchFamily="34" charset="0"/>
              </a:rPr>
              <a:t>Российской Федерации </a:t>
            </a:r>
            <a:r>
              <a:rPr lang="ru-RU" sz="1100" dirty="0" smtClean="0">
                <a:latin typeface="Trebuchet MS" panose="020B0603020202020204" pitchFamily="34" charset="0"/>
              </a:rPr>
              <a:t>году «О праздновании 1100 </a:t>
            </a:r>
            <a:r>
              <a:rPr lang="ru-RU" sz="1100" dirty="0">
                <a:latin typeface="Trebuchet MS" panose="020B0603020202020204" pitchFamily="34" charset="0"/>
              </a:rPr>
              <a:t>- </a:t>
            </a:r>
            <a:r>
              <a:rPr lang="ru-RU" sz="1100" dirty="0" err="1">
                <a:latin typeface="Trebuchet MS" panose="020B0603020202020204" pitchFamily="34" charset="0"/>
              </a:rPr>
              <a:t>летия</a:t>
            </a:r>
            <a:r>
              <a:rPr lang="ru-RU" sz="1100" dirty="0">
                <a:latin typeface="Trebuchet MS" panose="020B0603020202020204" pitchFamily="34" charset="0"/>
              </a:rPr>
              <a:t> крещения </a:t>
            </a:r>
            <a:r>
              <a:rPr lang="ru-RU" sz="1100" dirty="0" smtClean="0">
                <a:latin typeface="Trebuchet MS" panose="020B0603020202020204" pitchFamily="34" charset="0"/>
              </a:rPr>
              <a:t>Алании» от </a:t>
            </a:r>
            <a:r>
              <a:rPr lang="ru-RU" sz="1100" dirty="0">
                <a:latin typeface="Trebuchet MS" panose="020B0603020202020204" pitchFamily="34" charset="0"/>
              </a:rPr>
              <a:t>14.10.2017 №</a:t>
            </a:r>
            <a:r>
              <a:rPr lang="ru-RU" sz="1100" dirty="0" smtClean="0">
                <a:latin typeface="Trebuchet MS" panose="020B0603020202020204" pitchFamily="34" charset="0"/>
              </a:rPr>
              <a:t>480</a:t>
            </a:r>
            <a:endParaRPr lang="ru-RU" sz="1100" dirty="0">
              <a:latin typeface="Trebuchet MS" panose="020B0603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24199" y="5685628"/>
            <a:ext cx="2855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rebuchet MS" panose="020B0603020202020204" pitchFamily="34" charset="0"/>
              </a:rPr>
              <a:t>Указ Президента Российской Федерации «О проведении в Российской Федерации Года добровольца (волонтёра)» от 6 декабря 2017 года №583 </a:t>
            </a:r>
            <a:endParaRPr lang="ru-RU" sz="1100" dirty="0">
              <a:latin typeface="Trebuchet MS" panose="020B0603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078039" y="3915741"/>
            <a:ext cx="48359" cy="8072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3080679" y="4975649"/>
            <a:ext cx="45719" cy="4589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3082143" y="5645357"/>
            <a:ext cx="45719" cy="8499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261892" y="4918320"/>
            <a:ext cx="242979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Государственная программа  </a:t>
            </a:r>
            <a:r>
              <a:rPr lang="ru-RU" sz="1100" dirty="0">
                <a:latin typeface="Trebuchet MS" panose="020B0603020202020204" pitchFamily="34" charset="0"/>
                <a:ea typeface="Times New Roman" panose="02020603050405020304" pitchFamily="18" charset="0"/>
              </a:rPr>
              <a:t>Российской Федерации «Развитие Северо-Кавказского федерального округа» на период до 2025 </a:t>
            </a:r>
            <a:r>
              <a:rPr lang="ru-RU" sz="11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года,</a:t>
            </a:r>
            <a:endParaRPr lang="ru-RU" sz="1100" dirty="0">
              <a:latin typeface="Trebuchet MS" panose="020B0603020202020204" pitchFamily="34" charset="0"/>
            </a:endParaRPr>
          </a:p>
          <a:p>
            <a:r>
              <a:rPr lang="ru-RU" sz="11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подпрограмма </a:t>
            </a:r>
            <a:r>
              <a:rPr lang="ru-RU" sz="1100" dirty="0">
                <a:latin typeface="Trebuchet MS" panose="020B0603020202020204" pitchFamily="34" charset="0"/>
                <a:ea typeface="Times New Roman" panose="02020603050405020304" pitchFamily="18" charset="0"/>
              </a:rPr>
              <a:t>«Развитие туризма в Северо-Кавказском федеральном округе</a:t>
            </a:r>
            <a:r>
              <a:rPr lang="ru-RU" sz="11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»</a:t>
            </a:r>
          </a:p>
          <a:p>
            <a:r>
              <a:rPr lang="ru-RU" sz="1100" dirty="0" smtClean="0">
                <a:latin typeface="Trebuchet MS" panose="020B0603020202020204" pitchFamily="34" charset="0"/>
              </a:rPr>
              <a:t>«Стратегия развития туризма в СКФО до 2025 года»</a:t>
            </a:r>
            <a:endParaRPr lang="ru-RU" sz="1100" dirty="0">
              <a:latin typeface="Trebuchet MS" panose="020B0603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80041" y="4230829"/>
            <a:ext cx="3450964" cy="2084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b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Гостеприимство</a:t>
            </a:r>
            <a:r>
              <a:rPr lang="ru-RU" sz="11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- это единый «культурный код» на Кавказе: считается одним из главных адатов у мусульман, одной из главных исконных традиций у христиан (например, гостеприимство – основа </a:t>
            </a:r>
            <a:r>
              <a:rPr lang="ru-RU" sz="1100" dirty="0" err="1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агъдау</a:t>
            </a:r>
            <a:r>
              <a:rPr lang="ru-RU" sz="11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осетин, почитание гостя – один из 3-х главных казачьих домашних законов). Древнему обычаю гостеприимства кавказцы следуют и сегодня. Старшие на Кавказе любят говорить: «Куда не приходит гость, туда не приходит и благодать». В обиход прочно вошло словосочетание «Кавказское гостеприимство».</a:t>
            </a:r>
            <a:endParaRPr lang="ru-RU" sz="1100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88410" y="6396335"/>
            <a:ext cx="3522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КОНТАКТЫ: Козак Елена, директор </a:t>
            </a:r>
          </a:p>
          <a:p>
            <a:r>
              <a:rPr lang="ru-RU" sz="1000" dirty="0" smtClean="0"/>
              <a:t>Ресурсного центра т.89097658699, </a:t>
            </a:r>
            <a:r>
              <a:rPr lang="en-US" sz="1000" dirty="0" smtClean="0"/>
              <a:t>kozak@avcrf.ru</a:t>
            </a:r>
            <a:endParaRPr lang="ru-RU" sz="1000" dirty="0"/>
          </a:p>
        </p:txBody>
      </p:sp>
      <p:pic>
        <p:nvPicPr>
          <p:cNvPr id="24" name="Рисунок 23" descr="C:\Users\Владелец\Desktop\Ресурсный_Центр_Ставрополь\Лого\логотип_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699" y="3363650"/>
            <a:ext cx="1347027" cy="7527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983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9830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24524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35152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62574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92991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37984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81664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04247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46175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22" y="1825625"/>
            <a:ext cx="6529557" cy="4351338"/>
          </a:xfrm>
        </p:spPr>
      </p:pic>
    </p:spTree>
    <p:extLst>
      <p:ext uri="{BB962C8B-B14F-4D97-AF65-F5344CB8AC3E}">
        <p14:creationId xmlns:p14="http://schemas.microsoft.com/office/powerpoint/2010/main" val="167535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" name="Рисунок 20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69" name="Прямоугольник 68"/>
          <p:cNvSpPr/>
          <p:nvPr/>
        </p:nvSpPr>
        <p:spPr>
          <a:xfrm>
            <a:off x="201489" y="2572530"/>
            <a:ext cx="9503024" cy="1107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/>
          <p:cNvSpPr/>
          <p:nvPr/>
        </p:nvSpPr>
        <p:spPr>
          <a:xfrm>
            <a:off x="201489" y="3935192"/>
            <a:ext cx="9503024" cy="1107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/>
          <p:cNvSpPr/>
          <p:nvPr/>
        </p:nvSpPr>
        <p:spPr>
          <a:xfrm>
            <a:off x="201489" y="5304507"/>
            <a:ext cx="9503024" cy="1101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/>
          <p:cNvSpPr/>
          <p:nvPr/>
        </p:nvSpPr>
        <p:spPr>
          <a:xfrm>
            <a:off x="201489" y="1220364"/>
            <a:ext cx="9503024" cy="1099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633772" y="434336"/>
            <a:ext cx="6638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603020202020204" pitchFamily="34" charset="0"/>
              </a:rPr>
              <a:t>ПРИОРИТЕТНЫЕ НАПРАВЛЕНИЯ</a:t>
            </a:r>
            <a:endParaRPr lang="ru-RU" sz="1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5200649" y="1292320"/>
            <a:ext cx="4365382" cy="959096"/>
            <a:chOff x="558311" y="1543538"/>
            <a:chExt cx="4550020" cy="959096"/>
          </a:xfrm>
        </p:grpSpPr>
        <p:sp>
          <p:nvSpPr>
            <p:cNvPr id="19" name="TextBox 18"/>
            <p:cNvSpPr txBox="1"/>
            <p:nvPr/>
          </p:nvSpPr>
          <p:spPr>
            <a:xfrm>
              <a:off x="558311" y="1543538"/>
              <a:ext cx="45500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Trebuchet MS" panose="020B0603020202020204" pitchFamily="34" charset="0"/>
                </a:rPr>
                <a:t>Культурно-познавательный туризм</a:t>
              </a:r>
              <a:endParaRPr lang="ru-RU" sz="800" dirty="0">
                <a:latin typeface="Trebuchet MS" panose="020B0603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8311" y="1902470"/>
              <a:ext cx="455002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 smtClean="0">
                  <a:latin typeface="Trebuchet MS" panose="020B0603020202020204" pitchFamily="34" charset="0"/>
                </a:rPr>
                <a:t>Путешествие с познавательными целями, которое знакомит туриста с историко-культурными ценностями, памятниками природы, традициями и обычаями</a:t>
              </a:r>
              <a:endParaRPr lang="ru-RU" sz="400" dirty="0">
                <a:latin typeface="Trebuchet MS" panose="020B0603020202020204" pitchFamily="34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5200649" y="2682303"/>
            <a:ext cx="4550020" cy="800219"/>
            <a:chOff x="558311" y="3036608"/>
            <a:chExt cx="4550020" cy="800219"/>
          </a:xfrm>
        </p:grpSpPr>
        <p:sp>
          <p:nvSpPr>
            <p:cNvPr id="22" name="TextBox 21"/>
            <p:cNvSpPr txBox="1"/>
            <p:nvPr/>
          </p:nvSpPr>
          <p:spPr>
            <a:xfrm>
              <a:off x="558311" y="3036608"/>
              <a:ext cx="45500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Trebuchet MS" panose="020B0603020202020204" pitchFamily="34" charset="0"/>
                </a:rPr>
                <a:t>Сельский </a:t>
              </a:r>
              <a:r>
                <a:rPr lang="ru-RU" dirty="0">
                  <a:latin typeface="Trebuchet MS" panose="020B0603020202020204" pitchFamily="34" charset="0"/>
                </a:rPr>
                <a:t>туризм </a:t>
              </a:r>
              <a:endParaRPr lang="ru-RU" sz="800" dirty="0">
                <a:latin typeface="Trebuchet MS" panose="020B0603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8311" y="3405940"/>
              <a:ext cx="45500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latin typeface="Trebuchet MS" panose="020B0603020202020204" pitchFamily="34" charset="0"/>
                </a:rPr>
                <a:t>вид отдыха в сельской местности с предоставлением услуг по временному размещению в гостевом доме</a:t>
              </a:r>
              <a:endParaRPr lang="ru-RU" sz="100" dirty="0">
                <a:latin typeface="Trebuchet MS" panose="020B0603020202020204" pitchFamily="34" charset="0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5200649" y="4008337"/>
            <a:ext cx="4550020" cy="964296"/>
            <a:chOff x="558311" y="4091170"/>
            <a:chExt cx="4550020" cy="964296"/>
          </a:xfrm>
        </p:grpSpPr>
        <p:sp>
          <p:nvSpPr>
            <p:cNvPr id="24" name="TextBox 23"/>
            <p:cNvSpPr txBox="1"/>
            <p:nvPr/>
          </p:nvSpPr>
          <p:spPr>
            <a:xfrm>
              <a:off x="558311" y="4091170"/>
              <a:ext cx="45500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Trebuchet MS" panose="020B0603020202020204" pitchFamily="34" charset="0"/>
                </a:rPr>
                <a:t>Экологический </a:t>
              </a:r>
              <a:r>
                <a:rPr lang="ru-RU" dirty="0">
                  <a:latin typeface="Trebuchet MS" panose="020B0603020202020204" pitchFamily="34" charset="0"/>
                </a:rPr>
                <a:t>туризм </a:t>
              </a:r>
              <a:endParaRPr lang="ru-RU" sz="800" dirty="0">
                <a:latin typeface="Trebuchet MS" panose="020B0603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58311" y="4455302"/>
              <a:ext cx="455002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latin typeface="Trebuchet MS" panose="020B0603020202020204" pitchFamily="34" charset="0"/>
                </a:rPr>
                <a:t>путешествие с целью наблюдения и приобщения к природе, основными принципами которого являются рациональное использование природных ресурсов и охрана окружающей </a:t>
              </a:r>
              <a:r>
                <a:rPr lang="ru-RU" sz="1100" dirty="0" smtClean="0">
                  <a:latin typeface="Trebuchet MS" panose="020B0603020202020204" pitchFamily="34" charset="0"/>
                </a:rPr>
                <a:t>среды</a:t>
              </a:r>
              <a:endParaRPr lang="ru-RU" sz="1100" dirty="0">
                <a:latin typeface="Trebuchet MS" panose="020B0603020202020204" pitchFamily="34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5200649" y="5373747"/>
            <a:ext cx="4550020" cy="959096"/>
            <a:chOff x="558311" y="5304509"/>
            <a:chExt cx="4550020" cy="959096"/>
          </a:xfrm>
        </p:grpSpPr>
        <p:sp>
          <p:nvSpPr>
            <p:cNvPr id="26" name="TextBox 25"/>
            <p:cNvSpPr txBox="1"/>
            <p:nvPr/>
          </p:nvSpPr>
          <p:spPr>
            <a:xfrm>
              <a:off x="558311" y="5304509"/>
              <a:ext cx="45500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Trebuchet MS" panose="020B0603020202020204" pitchFamily="34" charset="0"/>
                </a:rPr>
                <a:t>Спортивный </a:t>
              </a:r>
              <a:r>
                <a:rPr lang="ru-RU" dirty="0">
                  <a:latin typeface="Trebuchet MS" panose="020B0603020202020204" pitchFamily="34" charset="0"/>
                </a:rPr>
                <a:t>туризм </a:t>
              </a:r>
              <a:endParaRPr lang="ru-RU" sz="800" dirty="0">
                <a:latin typeface="Trebuchet MS" panose="020B0603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58311" y="5663441"/>
              <a:ext cx="455002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 smtClean="0">
                  <a:latin typeface="Trebuchet MS" panose="020B0603020202020204" pitchFamily="34" charset="0"/>
                </a:rPr>
                <a:t>Вид </a:t>
              </a:r>
              <a:r>
                <a:rPr lang="ru-RU" sz="1100" dirty="0">
                  <a:latin typeface="Trebuchet MS" panose="020B0603020202020204" pitchFamily="34" charset="0"/>
                </a:rPr>
                <a:t>спорта, включающий в себя преодоление естественных </a:t>
              </a:r>
              <a:r>
                <a:rPr lang="ru-RU" sz="1100" dirty="0" smtClean="0">
                  <a:latin typeface="Trebuchet MS" panose="020B0603020202020204" pitchFamily="34" charset="0"/>
                </a:rPr>
                <a:t>препятствий в </a:t>
              </a:r>
              <a:r>
                <a:rPr lang="ru-RU" sz="1100" dirty="0">
                  <a:latin typeface="Trebuchet MS" panose="020B0603020202020204" pitchFamily="34" charset="0"/>
                </a:rPr>
                <a:t>том числе конные переходы, пешие походы, на автомобилях, велосипедах и ином транспорте</a:t>
              </a:r>
            </a:p>
          </p:txBody>
        </p:sp>
      </p:grpSp>
      <p:grpSp>
        <p:nvGrpSpPr>
          <p:cNvPr id="1047" name="Группа 1046"/>
          <p:cNvGrpSpPr/>
          <p:nvPr/>
        </p:nvGrpSpPr>
        <p:grpSpPr>
          <a:xfrm>
            <a:off x="201490" y="1222558"/>
            <a:ext cx="4889255" cy="1101237"/>
            <a:chOff x="-9525" y="1222558"/>
            <a:chExt cx="4889255" cy="1101237"/>
          </a:xfrm>
        </p:grpSpPr>
        <p:pic>
          <p:nvPicPr>
            <p:cNvPr id="1025" name="Рисунок 10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493" y="1222558"/>
              <a:ext cx="1101237" cy="1101237"/>
            </a:xfrm>
            <a:prstGeom prst="rect">
              <a:avLst/>
            </a:prstGeom>
          </p:spPr>
        </p:pic>
        <p:pic>
          <p:nvPicPr>
            <p:cNvPr id="1028" name="Рисунок 10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0177" y="1222558"/>
              <a:ext cx="1468316" cy="1101237"/>
            </a:xfrm>
            <a:prstGeom prst="rect">
              <a:avLst/>
            </a:prstGeom>
          </p:spPr>
        </p:pic>
        <p:pic>
          <p:nvPicPr>
            <p:cNvPr id="1029" name="Рисунок 10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861" y="1222558"/>
              <a:ext cx="1468315" cy="1101237"/>
            </a:xfrm>
            <a:prstGeom prst="rect">
              <a:avLst/>
            </a:prstGeom>
          </p:spPr>
        </p:pic>
        <p:pic>
          <p:nvPicPr>
            <p:cNvPr id="1030" name="Рисунок 10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9"/>
            <a:stretch/>
          </p:blipFill>
          <p:spPr>
            <a:xfrm>
              <a:off x="-9525" y="1222558"/>
              <a:ext cx="851386" cy="1101237"/>
            </a:xfrm>
            <a:prstGeom prst="rect">
              <a:avLst/>
            </a:prstGeom>
          </p:spPr>
        </p:pic>
      </p:grpSp>
      <p:grpSp>
        <p:nvGrpSpPr>
          <p:cNvPr id="1048" name="Группа 1047"/>
          <p:cNvGrpSpPr/>
          <p:nvPr/>
        </p:nvGrpSpPr>
        <p:grpSpPr>
          <a:xfrm>
            <a:off x="201490" y="2578875"/>
            <a:ext cx="4889255" cy="1101250"/>
            <a:chOff x="-9525" y="2501003"/>
            <a:chExt cx="4889255" cy="1101250"/>
          </a:xfrm>
        </p:grpSpPr>
        <p:pic>
          <p:nvPicPr>
            <p:cNvPr id="1031" name="Рисунок 103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0"/>
            <a:stretch/>
          </p:blipFill>
          <p:spPr>
            <a:xfrm>
              <a:off x="-9525" y="2501003"/>
              <a:ext cx="755327" cy="1101237"/>
            </a:xfrm>
            <a:prstGeom prst="rect">
              <a:avLst/>
            </a:prstGeom>
          </p:spPr>
        </p:pic>
        <p:pic>
          <p:nvPicPr>
            <p:cNvPr id="1032" name="Рисунок 103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3081" y="2501016"/>
              <a:ext cx="1468315" cy="1101237"/>
            </a:xfrm>
            <a:prstGeom prst="rect">
              <a:avLst/>
            </a:prstGeom>
          </p:spPr>
        </p:pic>
        <p:pic>
          <p:nvPicPr>
            <p:cNvPr id="1038" name="Рисунок 103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18" t="13210"/>
            <a:stretch/>
          </p:blipFill>
          <p:spPr>
            <a:xfrm>
              <a:off x="745803" y="2501017"/>
              <a:ext cx="1197277" cy="1101236"/>
            </a:xfrm>
            <a:prstGeom prst="rect">
              <a:avLst/>
            </a:prstGeom>
          </p:spPr>
        </p:pic>
        <p:pic>
          <p:nvPicPr>
            <p:cNvPr id="1039" name="Рисунок 103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1396" y="2501003"/>
              <a:ext cx="1468334" cy="1101250"/>
            </a:xfrm>
            <a:prstGeom prst="rect">
              <a:avLst/>
            </a:prstGeom>
          </p:spPr>
        </p:pic>
      </p:grpSp>
      <p:grpSp>
        <p:nvGrpSpPr>
          <p:cNvPr id="1050" name="Группа 1049"/>
          <p:cNvGrpSpPr/>
          <p:nvPr/>
        </p:nvGrpSpPr>
        <p:grpSpPr>
          <a:xfrm>
            <a:off x="203871" y="5300845"/>
            <a:ext cx="4914452" cy="1104901"/>
            <a:chOff x="-7144" y="5300845"/>
            <a:chExt cx="4914452" cy="1104901"/>
          </a:xfrm>
        </p:grpSpPr>
        <p:pic>
          <p:nvPicPr>
            <p:cNvPr id="1027" name="Рисунок 102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6071" y="5304508"/>
              <a:ext cx="1101237" cy="1101237"/>
            </a:xfrm>
            <a:prstGeom prst="rect">
              <a:avLst/>
            </a:prstGeom>
          </p:spPr>
        </p:pic>
        <p:pic>
          <p:nvPicPr>
            <p:cNvPr id="1033" name="Рисунок 103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473" y="5304509"/>
              <a:ext cx="1468316" cy="1101237"/>
            </a:xfrm>
            <a:prstGeom prst="rect">
              <a:avLst/>
            </a:prstGeom>
          </p:spPr>
        </p:pic>
        <p:pic>
          <p:nvPicPr>
            <p:cNvPr id="1035" name="Рисунок 103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124" y="5300846"/>
              <a:ext cx="1657349" cy="1104900"/>
            </a:xfrm>
            <a:prstGeom prst="rect">
              <a:avLst/>
            </a:prstGeom>
          </p:spPr>
        </p:pic>
        <p:pic>
          <p:nvPicPr>
            <p:cNvPr id="1043" name="Рисунок 1042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66"/>
            <a:stretch/>
          </p:blipFill>
          <p:spPr>
            <a:xfrm>
              <a:off x="-7144" y="5300845"/>
              <a:ext cx="691397" cy="1104900"/>
            </a:xfrm>
            <a:prstGeom prst="rect">
              <a:avLst/>
            </a:prstGeom>
          </p:spPr>
        </p:pic>
      </p:grpSp>
      <p:grpSp>
        <p:nvGrpSpPr>
          <p:cNvPr id="1049" name="Группа 1048"/>
          <p:cNvGrpSpPr/>
          <p:nvPr/>
        </p:nvGrpSpPr>
        <p:grpSpPr>
          <a:xfrm>
            <a:off x="201489" y="3935205"/>
            <a:ext cx="4924380" cy="1110561"/>
            <a:chOff x="-9526" y="3794426"/>
            <a:chExt cx="4924380" cy="1110561"/>
          </a:xfrm>
        </p:grpSpPr>
        <p:pic>
          <p:nvPicPr>
            <p:cNvPr id="1024" name="Рисунок 102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286" y="3794426"/>
              <a:ext cx="917313" cy="1110560"/>
            </a:xfrm>
            <a:prstGeom prst="rect">
              <a:avLst/>
            </a:prstGeom>
          </p:spPr>
        </p:pic>
        <p:pic>
          <p:nvPicPr>
            <p:cNvPr id="1036" name="Рисунок 103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9239" y="3794426"/>
              <a:ext cx="1480749" cy="1110561"/>
            </a:xfrm>
            <a:prstGeom prst="rect">
              <a:avLst/>
            </a:prstGeom>
          </p:spPr>
        </p:pic>
        <p:pic>
          <p:nvPicPr>
            <p:cNvPr id="2056" name="Picture 8" descr="https://scontent-arn2-1.xx.fbcdn.net/v/t1.0-9/40231963_1993476600718982_4099436874035101696_n.jpg?_nc_cat=104&amp;_nc_ht=scontent-arn2-1.xx&amp;oh=6e430cac21f17bb4219a7c5888762f0b&amp;oe=5C412E56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4107" y="3794427"/>
              <a:ext cx="1480747" cy="111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Рисунок 104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563" y="3794439"/>
              <a:ext cx="832910" cy="1110547"/>
            </a:xfrm>
            <a:prstGeom prst="rect">
              <a:avLst/>
            </a:prstGeom>
          </p:spPr>
        </p:pic>
        <p:pic>
          <p:nvPicPr>
            <p:cNvPr id="1044" name="Рисунок 1043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86"/>
            <a:stretch/>
          </p:blipFill>
          <p:spPr>
            <a:xfrm>
              <a:off x="-9526" y="3794426"/>
              <a:ext cx="226675" cy="1110560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6" y="1228444"/>
            <a:ext cx="735863" cy="108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9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22" y="1825625"/>
            <a:ext cx="6529557" cy="4351338"/>
          </a:xfrm>
        </p:spPr>
      </p:pic>
    </p:spTree>
    <p:extLst>
      <p:ext uri="{BB962C8B-B14F-4D97-AF65-F5344CB8AC3E}">
        <p14:creationId xmlns:p14="http://schemas.microsoft.com/office/powerpoint/2010/main" val="316681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22" y="1825625"/>
            <a:ext cx="6529557" cy="4351338"/>
          </a:xfrm>
        </p:spPr>
      </p:pic>
    </p:spTree>
    <p:extLst>
      <p:ext uri="{BB962C8B-B14F-4D97-AF65-F5344CB8AC3E}">
        <p14:creationId xmlns:p14="http://schemas.microsoft.com/office/powerpoint/2010/main" val="400129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22" y="1825625"/>
            <a:ext cx="6529557" cy="4351338"/>
          </a:xfrm>
        </p:spPr>
      </p:pic>
    </p:spTree>
    <p:extLst>
      <p:ext uri="{BB962C8B-B14F-4D97-AF65-F5344CB8AC3E}">
        <p14:creationId xmlns:p14="http://schemas.microsoft.com/office/powerpoint/2010/main" val="331616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22" y="1825625"/>
            <a:ext cx="6529557" cy="4351338"/>
          </a:xfrm>
        </p:spPr>
      </p:pic>
    </p:spTree>
    <p:extLst>
      <p:ext uri="{BB962C8B-B14F-4D97-AF65-F5344CB8AC3E}">
        <p14:creationId xmlns:p14="http://schemas.microsoft.com/office/powerpoint/2010/main" val="90352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22" y="1825625"/>
            <a:ext cx="6529557" cy="4351338"/>
          </a:xfrm>
        </p:spPr>
      </p:pic>
    </p:spTree>
    <p:extLst>
      <p:ext uri="{BB962C8B-B14F-4D97-AF65-F5344CB8AC3E}">
        <p14:creationId xmlns:p14="http://schemas.microsoft.com/office/powerpoint/2010/main" val="195373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22" y="1825625"/>
            <a:ext cx="6529557" cy="4351338"/>
          </a:xfrm>
        </p:spPr>
      </p:pic>
    </p:spTree>
    <p:extLst>
      <p:ext uri="{BB962C8B-B14F-4D97-AF65-F5344CB8AC3E}">
        <p14:creationId xmlns:p14="http://schemas.microsoft.com/office/powerpoint/2010/main" val="211035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22" y="1825625"/>
            <a:ext cx="6529557" cy="4351338"/>
          </a:xfrm>
        </p:spPr>
      </p:pic>
    </p:spTree>
    <p:extLst>
      <p:ext uri="{BB962C8B-B14F-4D97-AF65-F5344CB8AC3E}">
        <p14:creationId xmlns:p14="http://schemas.microsoft.com/office/powerpoint/2010/main" val="71786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22" y="1825625"/>
            <a:ext cx="6529557" cy="4351338"/>
          </a:xfrm>
        </p:spPr>
      </p:pic>
    </p:spTree>
    <p:extLst>
      <p:ext uri="{BB962C8B-B14F-4D97-AF65-F5344CB8AC3E}">
        <p14:creationId xmlns:p14="http://schemas.microsoft.com/office/powerpoint/2010/main" val="199513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22" y="1825625"/>
            <a:ext cx="6529557" cy="4351338"/>
          </a:xfrm>
        </p:spPr>
      </p:pic>
    </p:spTree>
    <p:extLst>
      <p:ext uri="{BB962C8B-B14F-4D97-AF65-F5344CB8AC3E}">
        <p14:creationId xmlns:p14="http://schemas.microsoft.com/office/powerpoint/2010/main" val="14774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22" y="1825625"/>
            <a:ext cx="6529557" cy="4351338"/>
          </a:xfrm>
        </p:spPr>
      </p:pic>
    </p:spTree>
    <p:extLst>
      <p:ext uri="{BB962C8B-B14F-4D97-AF65-F5344CB8AC3E}">
        <p14:creationId xmlns:p14="http://schemas.microsoft.com/office/powerpoint/2010/main" val="81293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186978" y="26660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937" y="223893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273" y="3488961"/>
            <a:ext cx="4294132" cy="2415449"/>
          </a:xfr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643573" y="973979"/>
          <a:ext cx="3902301" cy="49376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02301"/>
              </a:tblGrid>
              <a:tr h="2800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Хабаровский </a:t>
                      </a:r>
                      <a:r>
                        <a:rPr lang="ru-RU" sz="1100" dirty="0" smtClean="0">
                          <a:effectLst/>
                        </a:rPr>
                        <a:t>край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83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</a:rPr>
                        <a:t>Камчатка</a:t>
                      </a:r>
                      <a:endParaRPr lang="ru-RU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83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</a:rPr>
                        <a:t>Ярославская область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83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Нижегородская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83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smtClean="0">
                          <a:effectLst/>
                        </a:rPr>
                        <a:t>Самарская </a:t>
                      </a:r>
                      <a:r>
                        <a:rPr lang="ru-RU" sz="1100" dirty="0">
                          <a:effectLst/>
                        </a:rPr>
                        <a:t>область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83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Омская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83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Ямало-Ненецкий АО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60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Ханты-Мансийский автономный округ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83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</a:rPr>
                        <a:t>Красноярский край</a:t>
                      </a:r>
                      <a:endParaRPr lang="ru-RU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83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Санкт - Петербург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83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Саратовская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83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Псковская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83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</a:rPr>
                        <a:t>Краснодарский край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83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Ростовская область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83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Еврейская автономная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83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Болгария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83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Турция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83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Казахстан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83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Москва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763692" y="923677"/>
            <a:ext cx="43097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В ФЕСТИВАЛЕ ВОЛОНТЕРОВ ГОСТЕПРИИМСТВА УЧАСТВУЮТ БОЛЕЕ 20 РЕГИОНОВ РОССИИ (ИЗ НИХ БОЛЕЕ 15 В РЕЖИМЕ ТРАНСЛЯЦИИ) 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И 3 СТРАНЫ МИРА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49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22" y="1825625"/>
            <a:ext cx="6529557" cy="4351338"/>
          </a:xfrm>
        </p:spPr>
      </p:pic>
    </p:spTree>
    <p:extLst>
      <p:ext uri="{BB962C8B-B14F-4D97-AF65-F5344CB8AC3E}">
        <p14:creationId xmlns:p14="http://schemas.microsoft.com/office/powerpoint/2010/main" val="266536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22" y="1825625"/>
            <a:ext cx="6529557" cy="4351338"/>
          </a:xfrm>
        </p:spPr>
      </p:pic>
    </p:spTree>
    <p:extLst>
      <p:ext uri="{BB962C8B-B14F-4D97-AF65-F5344CB8AC3E}">
        <p14:creationId xmlns:p14="http://schemas.microsoft.com/office/powerpoint/2010/main" val="337749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67109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45037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57525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56376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48308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76706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60508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66321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843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54786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91598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0337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58847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423706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64487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18315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53292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95076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0989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183"/>
            <a:ext cx="9906000" cy="5573777"/>
          </a:xfrm>
        </p:spPr>
      </p:pic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602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62474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84499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98227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77620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64400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7449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67013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35513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54265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58049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40556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83390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76235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47143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22" y="1825625"/>
            <a:ext cx="6529557" cy="4351338"/>
          </a:xfrm>
        </p:spPr>
      </p:pic>
    </p:spTree>
    <p:extLst>
      <p:ext uri="{BB962C8B-B14F-4D97-AF65-F5344CB8AC3E}">
        <p14:creationId xmlns:p14="http://schemas.microsoft.com/office/powerpoint/2010/main" val="198709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81348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795" y="2255955"/>
            <a:ext cx="2216123" cy="29487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2075" y="383139"/>
            <a:ext cx="8543925" cy="1325563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ПЯТЁРА</a:t>
            </a:r>
            <a:r>
              <a:rPr lang="ru-RU" b="1" dirty="0" smtClean="0"/>
              <a:t> </a:t>
            </a:r>
            <a:r>
              <a:rPr lang="en-US" b="1" dirty="0" smtClean="0"/>
              <a:t>WELCOME - </a:t>
            </a:r>
            <a:r>
              <a:rPr lang="ru-RU" b="1" dirty="0" smtClean="0"/>
              <a:t>ВОЛОНТЕРА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0542" y="1705392"/>
            <a:ext cx="4265431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2400" b="1" dirty="0" smtClean="0"/>
              <a:t>5 ОСОБЕННЫХ КАЧЕСТВ ВОЛОНТЕРА ГОСТЕПРИИМСТВА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 </a:t>
            </a:r>
            <a:r>
              <a:rPr lang="ru-RU" sz="2000" dirty="0" smtClean="0"/>
              <a:t>Знает уникальные особенности своего региона и страны (культурно-историческое наследие, </a:t>
            </a:r>
            <a:r>
              <a:rPr lang="ru-RU" sz="2000" dirty="0"/>
              <a:t>рекреационные ресурсы, </a:t>
            </a:r>
            <a:r>
              <a:rPr lang="ru-RU" sz="2000" dirty="0" smtClean="0"/>
              <a:t>достопримечательности, одним словом, все о </a:t>
            </a:r>
            <a:r>
              <a:rPr lang="ru-RU" sz="2000" b="1" dirty="0" smtClean="0">
                <a:solidFill>
                  <a:srgbClr val="FF0000"/>
                </a:solidFill>
              </a:rPr>
              <a:t>территориальном бренде</a:t>
            </a:r>
            <a:r>
              <a:rPr lang="ru-RU" sz="2000" dirty="0" smtClean="0"/>
              <a:t>)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 </a:t>
            </a:r>
            <a:r>
              <a:rPr lang="ru-RU" sz="2000" dirty="0" smtClean="0"/>
              <a:t>Умеет организовать интересные активности, </a:t>
            </a:r>
            <a:r>
              <a:rPr lang="ru-RU" sz="2000" b="1" dirty="0" smtClean="0">
                <a:solidFill>
                  <a:srgbClr val="FF0000"/>
                </a:solidFill>
              </a:rPr>
              <a:t>владеет </a:t>
            </a:r>
            <a:r>
              <a:rPr lang="ru-RU" sz="2000" b="1" dirty="0" err="1" smtClean="0">
                <a:solidFill>
                  <a:srgbClr val="FF0000"/>
                </a:solidFill>
              </a:rPr>
              <a:t>игротехникой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smtClean="0"/>
              <a:t>(</a:t>
            </a:r>
            <a:r>
              <a:rPr lang="ru-RU" sz="2000" dirty="0" err="1" smtClean="0"/>
              <a:t>перфомансы</a:t>
            </a:r>
            <a:r>
              <a:rPr lang="ru-RU" sz="2000" dirty="0" smtClean="0"/>
              <a:t>, </a:t>
            </a:r>
            <a:r>
              <a:rPr lang="ru-RU" sz="2000" dirty="0" err="1" smtClean="0"/>
              <a:t>квесты</a:t>
            </a:r>
            <a:r>
              <a:rPr lang="ru-RU" sz="2000" dirty="0" smtClean="0"/>
              <a:t>, игры, </a:t>
            </a:r>
            <a:r>
              <a:rPr lang="ru-RU" sz="2000" dirty="0" err="1" smtClean="0"/>
              <a:t>хэппенинги</a:t>
            </a:r>
            <a:r>
              <a:rPr lang="ru-RU" sz="2000" dirty="0" smtClean="0"/>
              <a:t>, необычные экскурсии, </a:t>
            </a:r>
            <a:r>
              <a:rPr lang="ru-RU" sz="2000" dirty="0" err="1" smtClean="0"/>
              <a:t>интерактивы</a:t>
            </a:r>
            <a:r>
              <a:rPr lang="ru-RU" sz="2000" dirty="0" smtClean="0"/>
              <a:t>)</a:t>
            </a:r>
          </a:p>
          <a:p>
            <a:pPr marL="0" indent="0">
              <a:buNone/>
            </a:pPr>
            <a:r>
              <a:rPr lang="ru-RU" sz="35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  <a:r>
              <a:rPr lang="ru-RU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smtClean="0"/>
              <a:t>Умеет создавать годный медиа-контент – как для привлечения туристов, так и с их участием </a:t>
            </a:r>
            <a:r>
              <a:rPr lang="ru-RU" sz="2000" b="1" dirty="0" smtClean="0">
                <a:solidFill>
                  <a:srgbClr val="FF0000"/>
                </a:solidFill>
              </a:rPr>
              <a:t>(чтоб не стыдно было такую фотку залить на </a:t>
            </a:r>
            <a:r>
              <a:rPr lang="ru-RU" sz="2000" b="1" dirty="0" err="1" smtClean="0">
                <a:solidFill>
                  <a:srgbClr val="FF0000"/>
                </a:solidFill>
              </a:rPr>
              <a:t>автарку</a:t>
            </a:r>
            <a:r>
              <a:rPr lang="ru-RU" sz="2000" b="1" dirty="0" smtClean="0">
                <a:solidFill>
                  <a:srgbClr val="FF0000"/>
                </a:solidFill>
              </a:rPr>
              <a:t>)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C:\Users\Владелец\Desktop\Ресурсный_Центр_Ставрополь\Лого\логотип_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55" y="691516"/>
            <a:ext cx="1153457" cy="62347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5792969" y="1400593"/>
            <a:ext cx="39345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4 </a:t>
            </a:r>
            <a:r>
              <a:rPr lang="ru-RU" sz="1800" b="1" dirty="0" smtClean="0">
                <a:solidFill>
                  <a:srgbClr val="FF0000"/>
                </a:solidFill>
              </a:rPr>
              <a:t>Легко находит общий язык </a:t>
            </a:r>
            <a:r>
              <a:rPr lang="ru-RU" sz="1800" dirty="0" smtClean="0"/>
              <a:t>с носителями других языков и культур (сможет встретить любую иностранную делегацию на высшем уровне, знает иностранные языки и культурные особенности разных стран и народов)</a:t>
            </a:r>
          </a:p>
          <a:p>
            <a:pPr marL="0" indent="0" algn="r">
              <a:buNone/>
            </a:pPr>
            <a:r>
              <a:rPr lang="ru-RU" sz="3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       5 </a:t>
            </a:r>
            <a:r>
              <a:rPr lang="ru-RU" sz="3200" dirty="0" smtClean="0"/>
              <a:t>Общительный, </a:t>
            </a:r>
            <a:r>
              <a:rPr lang="en-US" sz="3200" dirty="0" smtClean="0"/>
              <a:t>                                        </a:t>
            </a:r>
            <a:r>
              <a:rPr lang="ru-RU" sz="3200" dirty="0" smtClean="0"/>
              <a:t>креативный, </a:t>
            </a:r>
            <a:r>
              <a:rPr lang="ru-RU" sz="3200" b="1" dirty="0" err="1" smtClean="0">
                <a:solidFill>
                  <a:srgbClr val="FF0000"/>
                </a:solidFill>
              </a:rPr>
              <a:t>харизматичный</a:t>
            </a:r>
            <a:r>
              <a:rPr lang="ru-RU" sz="3200" dirty="0" smtClean="0"/>
              <a:t>,  умеет создавать </a:t>
            </a:r>
            <a:r>
              <a:rPr lang="ru-RU" sz="3200" b="1" dirty="0" smtClean="0">
                <a:solidFill>
                  <a:srgbClr val="FF0000"/>
                </a:solidFill>
              </a:rPr>
              <a:t>атмосферу позитива </a:t>
            </a:r>
            <a:r>
              <a:rPr lang="ru-RU" sz="3200" dirty="0" smtClean="0"/>
              <a:t>и праздника, у него развит эмоциональный интеллект и </a:t>
            </a:r>
            <a:r>
              <a:rPr lang="en-US" sz="3200" dirty="0" smtClean="0"/>
              <a:t>soft skills</a:t>
            </a:r>
            <a:r>
              <a:rPr lang="ru-RU" sz="3200" dirty="0" smtClean="0"/>
              <a:t> </a:t>
            </a:r>
            <a:endParaRPr lang="ru-RU" sz="3000" dirty="0" smtClean="0"/>
          </a:p>
        </p:txBody>
      </p:sp>
    </p:spTree>
    <p:extLst>
      <p:ext uri="{BB962C8B-B14F-4D97-AF65-F5344CB8AC3E}">
        <p14:creationId xmlns:p14="http://schemas.microsoft.com/office/powerpoint/2010/main" val="186034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362075" y="30509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ПЯТЁРА</a:t>
            </a:r>
            <a:r>
              <a:rPr lang="ru-RU" b="1" dirty="0" smtClean="0"/>
              <a:t> </a:t>
            </a:r>
            <a:r>
              <a:rPr lang="en-US" b="1" dirty="0" smtClean="0"/>
              <a:t>WELCOME - </a:t>
            </a:r>
            <a:r>
              <a:rPr lang="ru-RU" b="1" dirty="0" smtClean="0"/>
              <a:t>ВОЛОНТЕРА</a:t>
            </a:r>
            <a:endParaRPr lang="ru-RU" b="1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682462" y="1853773"/>
            <a:ext cx="42654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/>
              <a:t>5 КЛЮЧЕВЫХ ВОЗМОЖНОСТЕЙ ВОЛОНТЕРА ГОСТЕПРИИМСТВА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 </a:t>
            </a:r>
            <a:r>
              <a:rPr lang="ru-RU" sz="2000" dirty="0" smtClean="0"/>
              <a:t>Саморазвитие и компетенции, необходимые в современном </a:t>
            </a:r>
            <a:r>
              <a:rPr lang="ru-RU" sz="2000" b="1" dirty="0" smtClean="0"/>
              <a:t>глобальном</a:t>
            </a:r>
            <a:r>
              <a:rPr lang="ru-RU" sz="2000" dirty="0" smtClean="0"/>
              <a:t> </a:t>
            </a:r>
            <a:r>
              <a:rPr lang="ru-RU" sz="2000" b="1" dirty="0" smtClean="0"/>
              <a:t>мире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 </a:t>
            </a:r>
            <a:r>
              <a:rPr lang="ru-RU" sz="2000" dirty="0" smtClean="0"/>
              <a:t>Друзья из всех уголков планеты, которые </a:t>
            </a:r>
            <a:r>
              <a:rPr lang="ru-RU" sz="2000" b="1" dirty="0" smtClean="0"/>
              <a:t>ждут тебя в гости</a:t>
            </a:r>
            <a:r>
              <a:rPr lang="ru-RU" sz="2000" dirty="0" smtClean="0"/>
              <a:t>!</a:t>
            </a:r>
          </a:p>
          <a:p>
            <a:pPr marL="0" indent="0">
              <a:buNone/>
            </a:pPr>
            <a:r>
              <a:rPr lang="ru-RU" sz="35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  <a:r>
              <a:rPr lang="ru-RU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smtClean="0"/>
              <a:t>События и путешествия, эмоции и впечатления, </a:t>
            </a:r>
            <a:r>
              <a:rPr lang="ru-RU" sz="2000" b="1" dirty="0" smtClean="0"/>
              <a:t>яркая жизнь </a:t>
            </a:r>
            <a:r>
              <a:rPr lang="ru-RU" sz="2000" dirty="0" smtClean="0"/>
              <a:t>в команде ярких людей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55" y="613474"/>
            <a:ext cx="1153457" cy="6492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5390606" y="1853773"/>
            <a:ext cx="43804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4 </a:t>
            </a:r>
            <a:r>
              <a:rPr lang="ru-RU" sz="2000" b="1" dirty="0" smtClean="0"/>
              <a:t>Трудоустройство</a:t>
            </a:r>
            <a:r>
              <a:rPr lang="ru-RU" sz="2000" dirty="0" smtClean="0"/>
              <a:t> и собственный </a:t>
            </a:r>
            <a:r>
              <a:rPr lang="ru-RU" sz="2000" dirty="0" err="1" smtClean="0"/>
              <a:t>стартап</a:t>
            </a:r>
            <a:r>
              <a:rPr lang="ru-RU" sz="2000" dirty="0" smtClean="0"/>
              <a:t> в самой увлекательной сфере: путешествия, события, туризм </a:t>
            </a:r>
          </a:p>
          <a:p>
            <a:pPr marL="0" indent="0" algn="r">
              <a:buNone/>
            </a:pPr>
            <a:r>
              <a:rPr lang="ru-RU" sz="3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5 </a:t>
            </a:r>
            <a:r>
              <a:rPr lang="ru-RU" sz="2000" b="1" dirty="0" smtClean="0">
                <a:latin typeface="Arial Black" panose="020B0A04020102020204" pitchFamily="34" charset="0"/>
              </a:rPr>
              <a:t>Формируя туристскую привлекательность региона, ты сам развиваешь свою территорию</a:t>
            </a:r>
            <a:endParaRPr lang="ru-RU" sz="2000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037" y="4454309"/>
            <a:ext cx="4271963" cy="240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8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796" y="249218"/>
            <a:ext cx="8543925" cy="3818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0" b="1" dirty="0" smtClean="0"/>
              <a:t>Дорожная карта</a:t>
            </a:r>
            <a:endParaRPr lang="ru-RU" sz="30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5749314"/>
              </p:ext>
            </p:extLst>
          </p:nvPr>
        </p:nvGraphicFramePr>
        <p:xfrm>
          <a:off x="823353" y="631066"/>
          <a:ext cx="8953107" cy="591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8822"/>
                <a:gridCol w="1704975"/>
                <a:gridCol w="1535430"/>
                <a:gridCol w="1233351"/>
                <a:gridCol w="1395549"/>
                <a:gridCol w="1744980"/>
              </a:tblGrid>
              <a:tr h="65480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квартал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КМВ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 квартал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Ставрополье 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 квартал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СКФО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 квартал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FF0000"/>
                          </a:solidFill>
                        </a:rPr>
                        <a:t>Мировое сообщество</a:t>
                      </a: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2020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FF0000"/>
                          </a:solidFill>
                        </a:rPr>
                        <a:t>Тиражирование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FF0000"/>
                          </a:solidFill>
                        </a:rPr>
                        <a:t>в стране и мире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2021-2022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Корпус «</a:t>
                      </a:r>
                      <a:r>
                        <a:rPr lang="ru-RU" sz="1600" dirty="0" smtClean="0">
                          <a:solidFill>
                            <a:srgbClr val="FF0000"/>
                          </a:solidFill>
                        </a:rPr>
                        <a:t>Волонтеры гостеприимства_1100»</a:t>
                      </a:r>
                      <a:endParaRPr lang="ru-RU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171439">
                <a:tc>
                  <a:txBody>
                    <a:bodyPr/>
                    <a:lstStyle/>
                    <a:p>
                      <a:endParaRPr lang="ru-RU" sz="1400" dirty="0" smtClean="0"/>
                    </a:p>
                    <a:p>
                      <a:r>
                        <a:rPr lang="ru-RU" sz="1400" dirty="0" smtClean="0"/>
                        <a:t>Пилотажное исследование (КМВ)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sz="1600" dirty="0" smtClean="0"/>
                        <a:t>Стартовые акции (КМВ)</a:t>
                      </a:r>
                    </a:p>
                    <a:p>
                      <a:endParaRPr lang="ru-RU" sz="1600" dirty="0" smtClean="0"/>
                    </a:p>
                    <a:p>
                      <a:r>
                        <a:rPr lang="ru-RU" sz="1500" dirty="0" smtClean="0"/>
                        <a:t>Заявки на </a:t>
                      </a:r>
                      <a:r>
                        <a:rPr lang="ru-RU" sz="1500" dirty="0" err="1" smtClean="0"/>
                        <a:t>грантовый</a:t>
                      </a:r>
                      <a:r>
                        <a:rPr lang="ru-RU" sz="1500" dirty="0" smtClean="0"/>
                        <a:t> конкурс ФПГ, </a:t>
                      </a:r>
                      <a:r>
                        <a:rPr lang="ru-RU" sz="1500" dirty="0" err="1" smtClean="0"/>
                        <a:t>Росмолодежь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Презентация проекта в Ставропольском крае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Разработка образовательной программы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Старт флагманского проекта «Волонтеры гостеприимства»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Волонтерский Блог-</a:t>
                      </a:r>
                      <a:r>
                        <a:rPr lang="ru-RU" sz="10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квест</a:t>
                      </a:r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"Сердце Машук«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Межрегиональная Школа волонтера гостеприимства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Создание пилотного Добровольческого центра гостеприимства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Школа медиа-волонтеров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Межведомственная программа «Добровольчество и гостеприимство»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Пилотная площадка «Волонтеры гостеприимства» на </a:t>
                      </a:r>
                      <a:r>
                        <a:rPr lang="ru-RU" sz="10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СтудВесне</a:t>
                      </a:r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 участием стран БРИКС, ШОС</a:t>
                      </a:r>
                      <a:endParaRPr lang="ru-RU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Тренинг по созданию сети Добровольческих центров гостеприимства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Официальное торжественное открытие 1-го Добровольческого центра гостеприимства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Публичный конкурс «Волонтерская инициатива в сфере гостеприимства»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Северо-Кавказский форум «Машук – 2019» (Тематическая смена – по </a:t>
                      </a:r>
                      <a:r>
                        <a:rPr lang="ru-RU" sz="10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согл</a:t>
                      </a:r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.)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Первый Всероссийский форум развития территорий 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Открытие 3-х Добровольческих центров гостеприимства</a:t>
                      </a:r>
                      <a:endParaRPr lang="ru-RU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Волонтерский экскурсионный маршрут «Шелковый Путь»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ru-RU" sz="11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Функционирование 4-х Добровольческих центров гостеприимства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ru-RU" sz="10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Отчетный фестиваль</a:t>
                      </a:r>
                      <a:r>
                        <a:rPr lang="ru-RU" sz="1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</a:t>
                      </a:r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Волонтеры </a:t>
                      </a:r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гостеприимства</a:t>
                      </a:r>
                      <a:r>
                        <a:rPr lang="ru-RU" sz="6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ru-RU" sz="6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ru-RU" sz="11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ru-RU" sz="11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Презентация на</a:t>
                      </a:r>
                      <a:r>
                        <a:rPr lang="ru-RU" sz="11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ежегодном Международном Форуме</a:t>
                      </a:r>
                      <a:r>
                        <a:rPr lang="ru-RU" sz="11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Добровольцев</a:t>
                      </a:r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 Москве </a:t>
                      </a:r>
                      <a:endParaRPr lang="ru-RU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Развитие в 2020г. Всероссийского движения по направлению «Волонтеры гостеприимства»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ru-RU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Взаимодействие с бизнесом и работодателями отрасли в вопросах стратегического кадрового планирования и управления человеческими ресурсами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ru-RU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Пилотный международный волонтерский лагерь в Болгарии</a:t>
                      </a:r>
                      <a:r>
                        <a:rPr lang="ru-RU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м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еждународные  волонтерские обмены, волонтерский туризм (</a:t>
                      </a:r>
                      <a:r>
                        <a:rPr lang="ru-RU" sz="10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заявка на Фонд 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Горчакова)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Формирование  корпуса добровольцев, знающих, почитающих и умеющих позиционировать историю, культуру, природу Северного Кавказа, обладающих  компетенциями в сфере гостеприимства, связей с общественностью, цифровыми (</a:t>
                      </a:r>
                      <a:r>
                        <a:rPr lang="ru-RU" sz="1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digital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и «мягкими» («</a:t>
                      </a:r>
                      <a:r>
                        <a:rPr lang="ru-RU" sz="1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soft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») коммуникационными и организаторскими навыками. 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рамках мероприятий юбилейного года в 2022 году будет организована масштабная волонтерская программа, сформирован опытный и многочисленный добровольческий корпус волонтеров гостеприимства (1100 человек).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Дуга 6"/>
          <p:cNvSpPr/>
          <p:nvPr/>
        </p:nvSpPr>
        <p:spPr>
          <a:xfrm rot="9362621">
            <a:off x="1553688" y="2927858"/>
            <a:ext cx="3721994" cy="2125014"/>
          </a:xfrm>
          <a:prstGeom prst="arc">
            <a:avLst>
              <a:gd name="adj1" fmla="val 17176831"/>
              <a:gd name="adj2" fmla="val 2118076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522279" y="4822374"/>
            <a:ext cx="343224" cy="3606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5143580" y="4773401"/>
            <a:ext cx="309093" cy="331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Дуга 8"/>
          <p:cNvSpPr/>
          <p:nvPr/>
        </p:nvSpPr>
        <p:spPr>
          <a:xfrm rot="9362621">
            <a:off x="3020979" y="2845104"/>
            <a:ext cx="3721994" cy="2125014"/>
          </a:xfrm>
          <a:prstGeom prst="arc">
            <a:avLst>
              <a:gd name="adj1" fmla="val 16792157"/>
              <a:gd name="adj2" fmla="val 2053765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1" name="Дуга 10"/>
          <p:cNvSpPr/>
          <p:nvPr/>
        </p:nvSpPr>
        <p:spPr>
          <a:xfrm rot="9183717">
            <a:off x="4135683" y="2834387"/>
            <a:ext cx="3721994" cy="1953878"/>
          </a:xfrm>
          <a:prstGeom prst="arc">
            <a:avLst>
              <a:gd name="adj1" fmla="val 16959654"/>
              <a:gd name="adj2" fmla="val 1949918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7501345" y="4656166"/>
            <a:ext cx="323316" cy="2828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Дуга 14"/>
          <p:cNvSpPr/>
          <p:nvPr/>
        </p:nvSpPr>
        <p:spPr>
          <a:xfrm rot="9362621">
            <a:off x="7499759" y="2889278"/>
            <a:ext cx="3721994" cy="2125014"/>
          </a:xfrm>
          <a:prstGeom prst="arc">
            <a:avLst>
              <a:gd name="adj1" fmla="val 17651231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9175159" y="4981976"/>
            <a:ext cx="309093" cy="32100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6085144" y="4540728"/>
            <a:ext cx="362639" cy="3606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Дуга 16"/>
          <p:cNvSpPr/>
          <p:nvPr/>
        </p:nvSpPr>
        <p:spPr>
          <a:xfrm rot="10012234">
            <a:off x="5710371" y="2834387"/>
            <a:ext cx="3721994" cy="1953878"/>
          </a:xfrm>
          <a:prstGeom prst="arc">
            <a:avLst>
              <a:gd name="adj1" fmla="val 17017885"/>
              <a:gd name="adj2" fmla="val 1994990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1750865" y="4924297"/>
            <a:ext cx="309093" cy="331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13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4224"/>
            <a:ext cx="9906000" cy="55737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906000" cy="22816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21921" y="670795"/>
            <a:ext cx="76025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/>
              <a:t>ТЕБЕ ОТКРЫТ ВЕСЬ МИР.</a:t>
            </a:r>
            <a:endParaRPr lang="ru-RU" sz="30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ru-RU" sz="3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en-US" sz="3000" b="1" dirty="0">
                <a:solidFill>
                  <a:srgbClr val="FF0000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</a:t>
            </a:r>
            <a:r>
              <a:rPr lang="ru-RU" sz="3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</a:p>
          <a:p>
            <a:endParaRPr lang="ru-RU" sz="3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542" y="203311"/>
            <a:ext cx="1347027" cy="75277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217920" y="5813524"/>
            <a:ext cx="3804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Флагманский проект федеральной программы «Волонтеры Мира» Ассоциации волонтерских центров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448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1206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0303" y="431484"/>
            <a:ext cx="4241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rebuchet MS" panose="020B0603020202020204" pitchFamily="34" charset="0"/>
              </a:rPr>
              <a:t>Ожидаемые результаты</a:t>
            </a:r>
            <a:endParaRPr lang="ru-RU" sz="2400" dirty="0">
              <a:latin typeface="Trebuchet MS" panose="020B0603020202020204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952700" y="492415"/>
            <a:ext cx="4381794" cy="2112078"/>
          </a:xfrm>
          <a:prstGeom prst="roundRect">
            <a:avLst>
              <a:gd name="adj" fmla="val 32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5193515" y="517815"/>
            <a:ext cx="4638316" cy="2115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rebuchet MS" panose="020B0603020202020204" pitchFamily="34" charset="0"/>
              </a:rPr>
              <a:t>Социальные эффекты: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Trebuchet MS" panose="020B0603020202020204" pitchFamily="34" charset="0"/>
              </a:rPr>
              <a:t>Консолидация усилий и вовлеченность общественности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Trebuchet MS" panose="020B0603020202020204" pitchFamily="34" charset="0"/>
              </a:rPr>
              <a:t>Развитие компетенций, тиражирование практик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latin typeface="Trebuchet MS" panose="020B0603020202020204" pitchFamily="34" charset="0"/>
              </a:rPr>
              <a:t>Р</a:t>
            </a:r>
            <a:r>
              <a:rPr lang="ru-RU" sz="1100" dirty="0" smtClean="0">
                <a:latin typeface="Trebuchet MS" panose="020B0603020202020204" pitchFamily="34" charset="0"/>
              </a:rPr>
              <a:t>азвитие </a:t>
            </a:r>
            <a:r>
              <a:rPr lang="ru-RU" sz="1100" dirty="0">
                <a:latin typeface="Trebuchet MS" panose="020B0603020202020204" pitchFamily="34" charset="0"/>
              </a:rPr>
              <a:t>добровольчества и гражданской </a:t>
            </a:r>
            <a:r>
              <a:rPr lang="ru-RU" sz="1100" dirty="0" smtClean="0">
                <a:latin typeface="Trebuchet MS" panose="020B0603020202020204" pitchFamily="34" charset="0"/>
              </a:rPr>
              <a:t>инициативы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Trebuchet MS" panose="020B0603020202020204" pitchFamily="34" charset="0"/>
              </a:rPr>
              <a:t>Фокус молодежной политики на задачах повышения туристической привлекательности (Форум «Машук»)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Trebuchet MS" panose="020B0603020202020204" pitchFamily="34" charset="0"/>
              </a:rPr>
              <a:t>Интеграция: Межведомственная, межсекторная, межрегиональная, межнациональная</a:t>
            </a:r>
            <a:endParaRPr lang="ru-RU" sz="1100" dirty="0">
              <a:latin typeface="Trebuchet MS" panose="020B060302020202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939810" y="2676239"/>
            <a:ext cx="4394683" cy="2061878"/>
          </a:xfrm>
          <a:prstGeom prst="roundRect">
            <a:avLst>
              <a:gd name="adj" fmla="val 4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5193515" y="2764288"/>
            <a:ext cx="37456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rebuchet MS" panose="020B0603020202020204" pitchFamily="34" charset="0"/>
              </a:rPr>
              <a:t>Экономические эффекты: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Trebuchet MS" panose="020B0603020202020204" pitchFamily="34" charset="0"/>
              </a:rPr>
              <a:t>Увеличение турпотока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Trebuchet MS" panose="020B0603020202020204" pitchFamily="34" charset="0"/>
              </a:rPr>
              <a:t>Развитие отрасли, </a:t>
            </a:r>
            <a:r>
              <a:rPr lang="ru-RU" sz="1100" dirty="0" err="1" smtClean="0">
                <a:latin typeface="Trebuchet MS" panose="020B0603020202020204" pitchFamily="34" charset="0"/>
              </a:rPr>
              <a:t>туркластера</a:t>
            </a:r>
            <a:endParaRPr lang="ru-RU" sz="1100" dirty="0" smtClean="0">
              <a:latin typeface="Trebuchet MS" panose="020B0603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Trebuchet MS" panose="020B0603020202020204" pitchFamily="34" charset="0"/>
              </a:rPr>
              <a:t>Создание </a:t>
            </a:r>
            <a:r>
              <a:rPr lang="ru-RU" sz="1100" dirty="0">
                <a:latin typeface="Trebuchet MS" panose="020B0603020202020204" pitchFamily="34" charset="0"/>
              </a:rPr>
              <a:t>новых рабочих </a:t>
            </a:r>
            <a:r>
              <a:rPr lang="ru-RU" sz="1100" dirty="0" smtClean="0">
                <a:latin typeface="Trebuchet MS" panose="020B0603020202020204" pitchFamily="34" charset="0"/>
              </a:rPr>
              <a:t>мест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latin typeface="Trebuchet MS" panose="020B0603020202020204" pitchFamily="34" charset="0"/>
              </a:rPr>
              <a:t>Р</a:t>
            </a:r>
            <a:r>
              <a:rPr lang="ru-RU" sz="1100" dirty="0" smtClean="0">
                <a:latin typeface="Trebuchet MS" panose="020B0603020202020204" pitchFamily="34" charset="0"/>
              </a:rPr>
              <a:t>азвитие </a:t>
            </a:r>
            <a:r>
              <a:rPr lang="ru-RU" sz="1100" dirty="0">
                <a:latin typeface="Trebuchet MS" panose="020B0603020202020204" pitchFamily="34" charset="0"/>
              </a:rPr>
              <a:t>малого </a:t>
            </a:r>
            <a:r>
              <a:rPr lang="ru-RU" sz="1100" dirty="0" smtClean="0">
                <a:latin typeface="Trebuchet MS" panose="020B0603020202020204" pitchFamily="34" charset="0"/>
              </a:rPr>
              <a:t>бизнеса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Trebuchet MS" panose="020B0603020202020204" pitchFamily="34" charset="0"/>
              </a:rPr>
              <a:t>Повышение уровня доходов населения, преодоление бедности</a:t>
            </a:r>
            <a:endParaRPr lang="ru-RU" sz="1100" dirty="0">
              <a:latin typeface="Trebuchet MS" panose="020B060302020202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939810" y="4840817"/>
            <a:ext cx="4394683" cy="1562146"/>
          </a:xfrm>
          <a:prstGeom prst="roundRect">
            <a:avLst>
              <a:gd name="adj" fmla="val 60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5193515" y="4887163"/>
            <a:ext cx="3567308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rebuchet MS" panose="020B0603020202020204" pitchFamily="34" charset="0"/>
              </a:rPr>
              <a:t>Коммерциализация проектов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Trebuchet MS" panose="020B0603020202020204" pitchFamily="34" charset="0"/>
              </a:rPr>
              <a:t>Проекты не </a:t>
            </a:r>
            <a:r>
              <a:rPr lang="ru-RU" sz="1100" dirty="0">
                <a:latin typeface="Trebuchet MS" panose="020B0603020202020204" pitchFamily="34" charset="0"/>
              </a:rPr>
              <a:t>нуждаются в постоянном финансировании, могут быть трансформированы из общественных добровольческих в предпринимательскую деятельность.</a:t>
            </a:r>
          </a:p>
          <a:p>
            <a:endParaRPr lang="ru-RU" sz="1050" b="1" dirty="0">
              <a:latin typeface="Trebuchet MS" panose="020B0603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14" y="1045403"/>
            <a:ext cx="3215746" cy="2411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8251" y="6045919"/>
            <a:ext cx="3201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КОНТАКТЫ:</a:t>
            </a:r>
          </a:p>
          <a:p>
            <a:r>
              <a:rPr lang="ru-RU" sz="1200" dirty="0" smtClean="0"/>
              <a:t>Козак Елена, директор Ресурсного центра т.89097658699, </a:t>
            </a:r>
            <a:r>
              <a:rPr lang="en-US" sz="1200" dirty="0" smtClean="0"/>
              <a:t>kozak@avcrf.ru</a:t>
            </a:r>
            <a:endParaRPr lang="ru-RU" sz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14" y="3524565"/>
            <a:ext cx="3215746" cy="2411810"/>
          </a:xfrm>
          <a:prstGeom prst="rect">
            <a:avLst/>
          </a:prstGeom>
        </p:spPr>
      </p:pic>
      <p:pic>
        <p:nvPicPr>
          <p:cNvPr id="13" name="Рисунок 12" descr="C:\Users\Владелец\Desktop\Ресурсный_Центр_Ставрополь\Лого\логотип_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555" y="5883545"/>
            <a:ext cx="878536" cy="4855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287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91293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24100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109" y="6211669"/>
            <a:ext cx="887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Международный форум добровольцев, Сочи, 2019 год </a:t>
            </a:r>
          </a:p>
          <a:p>
            <a:pPr algn="r"/>
            <a:r>
              <a:rPr lang="ru-RU" dirty="0" smtClean="0"/>
              <a:t>Площадка «Волонтеры Мира» Ассоциации волонтерских центров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535321" y="115948"/>
            <a:ext cx="91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ГОСТЕПРИИМСТВА (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WELCOME VOLUNTEERS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7" y="81644"/>
            <a:ext cx="878536" cy="48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51487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11319</TotalTime>
  <Words>2290</Words>
  <Application>Microsoft Office PowerPoint</Application>
  <PresentationFormat>Лист A4 (210x297 мм)</PresentationFormat>
  <Paragraphs>327</Paragraphs>
  <Slides>69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7" baseType="lpstr">
      <vt:lpstr>Arial Unicode MS</vt:lpstr>
      <vt:lpstr>Arial</vt:lpstr>
      <vt:lpstr>Arial Black</vt:lpstr>
      <vt:lpstr>Calibri</vt:lpstr>
      <vt:lpstr>Calibri Light</vt:lpstr>
      <vt:lpstr>Times New Roman</vt:lpstr>
      <vt:lpstr>Trebuchet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ПЯТЁРА WELCOME - ВОЛОНТЕРА</vt:lpstr>
      <vt:lpstr>Презентация PowerPoint</vt:lpstr>
      <vt:lpstr>Дорожная карта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Владелец</cp:lastModifiedBy>
  <cp:revision>158</cp:revision>
  <cp:lastPrinted>2019-12-23T05:06:43Z</cp:lastPrinted>
  <dcterms:created xsi:type="dcterms:W3CDTF">2018-11-06T20:11:02Z</dcterms:created>
  <dcterms:modified xsi:type="dcterms:W3CDTF">2019-12-23T05:16:07Z</dcterms:modified>
</cp:coreProperties>
</file>